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73" r:id="rId2"/>
    <p:sldId id="556" r:id="rId3"/>
    <p:sldId id="561" r:id="rId4"/>
    <p:sldId id="558" r:id="rId5"/>
    <p:sldId id="559" r:id="rId6"/>
    <p:sldId id="557" r:id="rId7"/>
    <p:sldId id="291" r:id="rId8"/>
  </p:sldIdLst>
  <p:sldSz cx="9144000" cy="6858000" type="screen4x3"/>
  <p:notesSz cx="7104063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5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etsch, Stefan" initials="GS" lastIdx="1" clrIdx="0">
    <p:extLst>
      <p:ext uri="{19B8F6BF-5375-455C-9EA6-DF929625EA0E}">
        <p15:presenceInfo xmlns:p15="http://schemas.microsoft.com/office/powerpoint/2012/main" userId="S-1-5-21-1342180642-148447816-1264475144-14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D08E"/>
    <a:srgbClr val="FFD966"/>
    <a:srgbClr val="CC99FF"/>
    <a:srgbClr val="8EA9DB"/>
    <a:srgbClr val="FF99CC"/>
    <a:srgbClr val="C9C9C9"/>
    <a:srgbClr val="A9D08E"/>
    <a:srgbClr val="E2EFDA"/>
    <a:srgbClr val="FFCCFF"/>
    <a:srgbClr val="DD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24" autoAdjust="0"/>
    <p:restoredTop sz="94660"/>
  </p:normalViewPr>
  <p:slideViewPr>
    <p:cSldViewPr>
      <p:cViewPr>
        <p:scale>
          <a:sx n="100" d="100"/>
          <a:sy n="100" d="100"/>
        </p:scale>
        <p:origin x="3147" y="6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92"/>
    </p:cViewPr>
  </p:sorterViewPr>
  <p:notesViewPr>
    <p:cSldViewPr>
      <p:cViewPr varScale="1">
        <p:scale>
          <a:sx n="54" d="100"/>
          <a:sy n="54" d="100"/>
        </p:scale>
        <p:origin x="-1770" y="-84"/>
      </p:cViewPr>
      <p:guideLst>
        <p:guide orient="horz" pos="3225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" y="3"/>
            <a:ext cx="3076776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876" tIns="47937" rIns="95876" bIns="47937" numCol="1" anchor="t" anchorCtr="0" compatLnSpc="1">
            <a:prstTxWarp prst="textNoShape">
              <a:avLst/>
            </a:prstTxWarp>
          </a:bodyPr>
          <a:lstStyle>
            <a:lvl1pPr defTabSz="958447" eaLnBrk="1" hangingPunct="1">
              <a:spcBef>
                <a:spcPct val="0"/>
              </a:spcBef>
              <a:buFontTx/>
              <a:buNone/>
              <a:defRPr sz="1200">
                <a:latin typeface="Arial" charset="0"/>
                <a:cs typeface="MS PGothic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6168" y="3"/>
            <a:ext cx="3076776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876" tIns="47937" rIns="95876" bIns="47937" numCol="1" anchor="t" anchorCtr="0" compatLnSpc="1">
            <a:prstTxWarp prst="textNoShape">
              <a:avLst/>
            </a:prstTxWarp>
          </a:bodyPr>
          <a:lstStyle>
            <a:lvl1pPr algn="r" defTabSz="958447" eaLnBrk="1" hangingPunct="1">
              <a:spcBef>
                <a:spcPct val="0"/>
              </a:spcBef>
              <a:buFontTx/>
              <a:buNone/>
              <a:defRPr sz="1200">
                <a:latin typeface="Arial" charset="0"/>
                <a:cs typeface="MS PGothic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6" y="9720517"/>
            <a:ext cx="3076776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876" tIns="47937" rIns="95876" bIns="47937" numCol="1" anchor="b" anchorCtr="0" compatLnSpc="1">
            <a:prstTxWarp prst="textNoShape">
              <a:avLst/>
            </a:prstTxWarp>
          </a:bodyPr>
          <a:lstStyle>
            <a:lvl1pPr defTabSz="958447" eaLnBrk="1" hangingPunct="1">
              <a:spcBef>
                <a:spcPct val="0"/>
              </a:spcBef>
              <a:buFontTx/>
              <a:buNone/>
              <a:defRPr sz="1200">
                <a:latin typeface="Arial" charset="0"/>
                <a:cs typeface="MS PGothic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6168" y="9720517"/>
            <a:ext cx="3076776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876" tIns="47937" rIns="95876" bIns="47937" numCol="1" anchor="b" anchorCtr="0" compatLnSpc="1">
            <a:prstTxWarp prst="textNoShape">
              <a:avLst/>
            </a:prstTxWarp>
          </a:bodyPr>
          <a:lstStyle>
            <a:lvl1pPr algn="r" defTabSz="958447" eaLnBrk="1" hangingPunct="1">
              <a:spcBef>
                <a:spcPct val="0"/>
              </a:spcBef>
              <a:buFontTx/>
              <a:buNone/>
              <a:defRPr sz="1200"/>
            </a:lvl1pPr>
          </a:lstStyle>
          <a:p>
            <a:pPr>
              <a:defRPr/>
            </a:pPr>
            <a:fld id="{5BAB9010-0034-4AC3-BD3B-62A5EA73173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806223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" y="3"/>
            <a:ext cx="3076776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876" tIns="47937" rIns="95876" bIns="47937" numCol="1" anchor="t" anchorCtr="0" compatLnSpc="1">
            <a:prstTxWarp prst="textNoShape">
              <a:avLst/>
            </a:prstTxWarp>
          </a:bodyPr>
          <a:lstStyle>
            <a:lvl1pPr defTabSz="958447" eaLnBrk="1" hangingPunct="1">
              <a:spcBef>
                <a:spcPct val="0"/>
              </a:spcBef>
              <a:buFontTx/>
              <a:buNone/>
              <a:defRPr sz="1200" b="1">
                <a:latin typeface="Times New Roman" charset="0"/>
                <a:cs typeface="MS PGothic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7294" y="3"/>
            <a:ext cx="3076776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876" tIns="47937" rIns="95876" bIns="47937" numCol="1" anchor="t" anchorCtr="0" compatLnSpc="1">
            <a:prstTxWarp prst="textNoShape">
              <a:avLst/>
            </a:prstTxWarp>
          </a:bodyPr>
          <a:lstStyle>
            <a:lvl1pPr algn="r" defTabSz="958447" eaLnBrk="1" hangingPunct="1">
              <a:spcBef>
                <a:spcPct val="0"/>
              </a:spcBef>
              <a:buFontTx/>
              <a:buNone/>
              <a:defRPr sz="1200" b="1">
                <a:latin typeface="Times New Roman" charset="0"/>
                <a:cs typeface="MS PGothic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6950" y="768350"/>
            <a:ext cx="51165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138" y="4861445"/>
            <a:ext cx="5209796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876" tIns="47937" rIns="95876" bIns="479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Klicken Sie, um die Textformatierung des Masters zu bearbeiten.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6" y="9722887"/>
            <a:ext cx="3076776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876" tIns="47937" rIns="95876" bIns="47937" numCol="1" anchor="b" anchorCtr="0" compatLnSpc="1">
            <a:prstTxWarp prst="textNoShape">
              <a:avLst/>
            </a:prstTxWarp>
          </a:bodyPr>
          <a:lstStyle>
            <a:lvl1pPr defTabSz="958447" eaLnBrk="1" hangingPunct="1">
              <a:spcBef>
                <a:spcPct val="0"/>
              </a:spcBef>
              <a:buFontTx/>
              <a:buNone/>
              <a:defRPr sz="1200" b="1">
                <a:latin typeface="Times New Roman" charset="0"/>
                <a:cs typeface="MS PGothic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7294" y="9722887"/>
            <a:ext cx="3076776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876" tIns="47937" rIns="95876" bIns="47937" numCol="1" anchor="b" anchorCtr="0" compatLnSpc="1">
            <a:prstTxWarp prst="textNoShape">
              <a:avLst/>
            </a:prstTxWarp>
          </a:bodyPr>
          <a:lstStyle>
            <a:lvl1pPr algn="r" defTabSz="958447" eaLnBrk="1" hangingPunct="1">
              <a:spcBef>
                <a:spcPct val="0"/>
              </a:spcBef>
              <a:buFontTx/>
              <a:buNone/>
              <a:defRPr sz="1200"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8C3A676-77B2-4B66-8A39-8F036DAB555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244710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pitchFamily="34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pitchFamily="3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pitchFamily="34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75978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83714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73213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60498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502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9621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69911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5541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79821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71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73921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49010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533400" y="6477000"/>
            <a:ext cx="814228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de-DE" altLang="de-DE" sz="700" dirty="0"/>
              <a:t>Präsentation durch</a:t>
            </a:r>
            <a:r>
              <a:rPr lang="de-DE" altLang="de-DE" sz="700" baseline="0" dirty="0"/>
              <a:t> Straßen- und Grünflächenamt</a:t>
            </a:r>
            <a:r>
              <a:rPr lang="de-DE" altLang="de-DE" sz="700" dirty="0"/>
              <a:t>		              </a:t>
            </a:r>
            <a:r>
              <a:rPr lang="de-DE" altLang="de-DE" sz="800" dirty="0"/>
              <a:t>Folie </a:t>
            </a:r>
            <a:fld id="{3A85B066-9BE9-4ACF-8FC3-D969B50F65FE}" type="slidenum">
              <a:rPr lang="de-DE" altLang="de-DE" sz="800" smtClean="0"/>
              <a:pPr algn="r" eaLnBrk="1" hangingPunct="1">
                <a:spcBef>
                  <a:spcPct val="50000"/>
                </a:spcBef>
                <a:defRPr/>
              </a:pPr>
              <a:t>‹Nr.›</a:t>
            </a:fld>
            <a:r>
              <a:rPr lang="de-DE" altLang="de-DE" sz="800" dirty="0"/>
              <a:t> von 16</a:t>
            </a:r>
            <a:endParaRPr lang="de-DE" altLang="de-DE" sz="800" b="1" dirty="0"/>
          </a:p>
        </p:txBody>
      </p:sp>
      <p:sp>
        <p:nvSpPr>
          <p:cNvPr id="1027" name="Line 13"/>
          <p:cNvSpPr>
            <a:spLocks noChangeShapeType="1"/>
          </p:cNvSpPr>
          <p:nvPr/>
        </p:nvSpPr>
        <p:spPr bwMode="auto">
          <a:xfrm>
            <a:off x="609600" y="6400800"/>
            <a:ext cx="800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Rechteck 1"/>
          <p:cNvSpPr>
            <a:spLocks noChangeArrowheads="1"/>
          </p:cNvSpPr>
          <p:nvPr userDrawn="1"/>
        </p:nvSpPr>
        <p:spPr bwMode="auto">
          <a:xfrm>
            <a:off x="0" y="0"/>
            <a:ext cx="9144000" cy="14843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 2" panose="05020102010507070707" pitchFamily="18" charset="2"/>
              <a:buChar char="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e-DE" altLang="de-DE" sz="2800" b="1"/>
          </a:p>
        </p:txBody>
      </p:sp>
      <p:sp>
        <p:nvSpPr>
          <p:cNvPr id="1029" name="Rechteck 3"/>
          <p:cNvSpPr>
            <a:spLocks noChangeArrowheads="1"/>
          </p:cNvSpPr>
          <p:nvPr userDrawn="1"/>
        </p:nvSpPr>
        <p:spPr bwMode="auto">
          <a:xfrm>
            <a:off x="190500" y="158750"/>
            <a:ext cx="925513" cy="966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 2" panose="05020102010507070707" pitchFamily="18" charset="2"/>
              <a:buChar char="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de-DE" altLang="de-DE" sz="2800" b="1"/>
          </a:p>
        </p:txBody>
      </p:sp>
      <p:pic>
        <p:nvPicPr>
          <p:cNvPr id="1030" name="Grafik 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246063"/>
            <a:ext cx="66198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feld 5"/>
          <p:cNvSpPr txBox="1">
            <a:spLocks noChangeArrowheads="1"/>
          </p:cNvSpPr>
          <p:nvPr userDrawn="1"/>
        </p:nvSpPr>
        <p:spPr bwMode="auto">
          <a:xfrm>
            <a:off x="190500" y="1125538"/>
            <a:ext cx="9255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 2" panose="05020102010507070707" pitchFamily="18" charset="2"/>
              <a:buChar char="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 2" panose="05020102010507070707" pitchFamily="18" charset="2"/>
              <a:buChar char="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 2" panose="05020102010507070707" pitchFamily="18" charset="2"/>
              <a:buChar char="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 2" panose="05020102010507070707" pitchFamily="18" charset="2"/>
              <a:buChar char="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Wingdings 2" panose="05020102010507070707" pitchFamily="18" charset="2"/>
              <a:buChar char="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 2" panose="05020102010507070707" pitchFamily="18" charset="2"/>
              <a:buChar char="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buFont typeface="Wingdings 2" panose="05020102010507070707" pitchFamily="18" charset="2"/>
              <a:buNone/>
              <a:defRPr/>
            </a:pPr>
            <a:r>
              <a:rPr lang="de-DE" altLang="de-DE" sz="1000">
                <a:solidFill>
                  <a:schemeClr val="bg1"/>
                </a:solidFill>
              </a:rPr>
              <a:t>Merseburg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emf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hteck 1"/>
          <p:cNvSpPr>
            <a:spLocks noChangeArrowheads="1"/>
          </p:cNvSpPr>
          <p:nvPr/>
        </p:nvSpPr>
        <p:spPr bwMode="auto">
          <a:xfrm>
            <a:off x="0" y="1512000"/>
            <a:ext cx="9144000" cy="54360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de-DE" altLang="de-DE" sz="2800" b="1"/>
          </a:p>
        </p:txBody>
      </p:sp>
      <p:sp>
        <p:nvSpPr>
          <p:cNvPr id="10752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2657475"/>
            <a:ext cx="82296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>
              <a:spcBef>
                <a:spcPts val="1800"/>
              </a:spcBef>
            </a:pPr>
            <a:r>
              <a:rPr lang="de-DE" altLang="de-DE" sz="4800" b="1" dirty="0">
                <a:solidFill>
                  <a:schemeClr val="bg1"/>
                </a:solidFill>
              </a:rPr>
              <a:t>Stadt Merseburg</a:t>
            </a:r>
            <a:br>
              <a:rPr lang="de-DE" altLang="de-DE" sz="4000" b="1" dirty="0">
                <a:solidFill>
                  <a:schemeClr val="bg1"/>
                </a:solidFill>
              </a:rPr>
            </a:br>
            <a:r>
              <a:rPr lang="de-DE" altLang="de-DE" sz="2400" b="1" dirty="0">
                <a:solidFill>
                  <a:schemeClr val="bg1"/>
                </a:solidFill>
              </a:rPr>
              <a:t>Straßen- und Grünflächenamt </a:t>
            </a:r>
            <a:br>
              <a:rPr lang="de-DE" altLang="de-DE" sz="2800" b="1" dirty="0">
                <a:solidFill>
                  <a:schemeClr val="bg1"/>
                </a:solidFill>
              </a:rPr>
            </a:br>
            <a:br>
              <a:rPr lang="de-DE" altLang="de-DE" sz="2800" b="1" dirty="0">
                <a:solidFill>
                  <a:schemeClr val="bg1"/>
                </a:solidFill>
              </a:rPr>
            </a:br>
            <a:r>
              <a:rPr lang="de-DE" altLang="de-DE" sz="3200" dirty="0">
                <a:solidFill>
                  <a:schemeClr val="bg1"/>
                </a:solidFill>
              </a:rPr>
              <a:t>Bau</a:t>
            </a:r>
            <a:r>
              <a:rPr lang="de-DE" altLang="de-DE" sz="2800" b="1" dirty="0">
                <a:solidFill>
                  <a:schemeClr val="bg1"/>
                </a:solidFill>
              </a:rPr>
              <a:t>-</a:t>
            </a:r>
            <a:r>
              <a:rPr lang="de-DE" altLang="de-DE" sz="3200" b="1" dirty="0">
                <a:solidFill>
                  <a:schemeClr val="bg1"/>
                </a:solidFill>
              </a:rPr>
              <a:t>V</a:t>
            </a:r>
            <a:r>
              <a:rPr lang="de-DE" altLang="de-DE" sz="3200" dirty="0">
                <a:solidFill>
                  <a:schemeClr val="bg1"/>
                </a:solidFill>
              </a:rPr>
              <a:t>orhaben - Tierpark 2023</a:t>
            </a:r>
            <a:br>
              <a:rPr lang="de-DE" altLang="de-DE" sz="2000" dirty="0">
                <a:solidFill>
                  <a:schemeClr val="bg1"/>
                </a:solidFill>
              </a:rPr>
            </a:br>
            <a:br>
              <a:rPr lang="de-DE" altLang="de-DE" sz="2000" dirty="0">
                <a:solidFill>
                  <a:schemeClr val="bg1"/>
                </a:solidFill>
              </a:rPr>
            </a:br>
            <a:br>
              <a:rPr lang="de-DE" altLang="de-DE" sz="2000" dirty="0">
                <a:solidFill>
                  <a:schemeClr val="bg1"/>
                </a:solidFill>
              </a:rPr>
            </a:b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	</a:t>
            </a:r>
            <a:r>
              <a:rPr lang="de-DE" altLang="de-DE" sz="1200" dirty="0">
                <a:solidFill>
                  <a:schemeClr val="bg1"/>
                </a:solidFill>
              </a:rPr>
              <a:t>Götsch, Sachgebietsleiter</a:t>
            </a:r>
            <a:br>
              <a:rPr lang="de-DE" altLang="de-DE" sz="1400" dirty="0">
                <a:solidFill>
                  <a:schemeClr val="bg1"/>
                </a:solidFill>
              </a:rPr>
            </a:br>
            <a:br>
              <a:rPr lang="de-DE" altLang="de-DE" sz="2000" dirty="0">
                <a:solidFill>
                  <a:schemeClr val="bg1"/>
                </a:solidFill>
              </a:rPr>
            </a:br>
            <a:endParaRPr lang="de-DE" altLang="de-DE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sz="1800" b="1" dirty="0">
                <a:solidFill>
                  <a:schemeClr val="bg1"/>
                </a:solidFill>
              </a:rPr>
              <a:t>Straßen- und Grünflächenamt</a:t>
            </a:r>
            <a:br>
              <a:rPr lang="de-DE" altLang="de-DE" sz="2800" b="1" dirty="0">
                <a:solidFill>
                  <a:schemeClr val="bg1"/>
                </a:solidFill>
              </a:rPr>
            </a:br>
            <a:r>
              <a:rPr lang="de-DE" altLang="de-DE" sz="2800" b="1" dirty="0">
                <a:solidFill>
                  <a:schemeClr val="bg1"/>
                </a:solidFill>
              </a:rPr>
              <a:t>Tiergehege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0" y="3886200"/>
            <a:ext cx="6400800" cy="1752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3051175" algn="l"/>
                <a:tab pos="3584575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3051175" algn="l"/>
                <a:tab pos="3584575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marL="0" indent="0" eaLnBrk="1" hangingPunct="1">
              <a:buClr>
                <a:srgbClr val="FF0000"/>
              </a:buClr>
              <a:buNone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3051175" algn="l"/>
                <a:tab pos="3584575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3051175" algn="l"/>
                <a:tab pos="3584575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marL="0" indent="0" eaLnBrk="1" hangingPunct="1">
              <a:buClr>
                <a:srgbClr val="FF0000"/>
              </a:buClr>
              <a:buNone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r>
              <a:rPr lang="de-DE" altLang="de-DE" sz="1400" dirty="0"/>
              <a:t> 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marL="0" indent="0" eaLnBrk="1" hangingPunct="1">
              <a:buClr>
                <a:srgbClr val="FF0000"/>
              </a:buClr>
              <a:buNone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7CDBCBE-EC07-47BC-85E3-39A5C733FCB5}"/>
              </a:ext>
            </a:extLst>
          </p:cNvPr>
          <p:cNvSpPr txBox="1"/>
          <p:nvPr/>
        </p:nvSpPr>
        <p:spPr>
          <a:xfrm>
            <a:off x="7065623" y="1484784"/>
            <a:ext cx="20783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Abbruch, Tiefbau, Fundament-arbeiten erfolgten in Eigenleistung des städtischen Bauhofs.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DC24028-39C7-44DB-9F66-0DC4498FE6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882" r="20376"/>
          <a:stretch/>
        </p:blipFill>
        <p:spPr>
          <a:xfrm>
            <a:off x="4532015" y="3671497"/>
            <a:ext cx="3784401" cy="263501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DA2F9B7-EC91-43CF-B173-9953EBDA2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667978"/>
            <a:ext cx="3511935" cy="262727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BAD0A6A-C9B7-4499-905A-96001A5F3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06" y="1556792"/>
            <a:ext cx="3672408" cy="244827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3E3F0C2-E6FB-4654-9DCB-3F0C1EC26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20" y="1556792"/>
            <a:ext cx="3272658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9808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sz="1800" b="1" dirty="0">
                <a:solidFill>
                  <a:schemeClr val="bg1"/>
                </a:solidFill>
              </a:rPr>
              <a:t>Straßen- und Grünflächenamt</a:t>
            </a:r>
            <a:br>
              <a:rPr lang="de-DE" altLang="de-DE" sz="2800" b="1" dirty="0">
                <a:solidFill>
                  <a:schemeClr val="bg1"/>
                </a:solidFill>
              </a:rPr>
            </a:br>
            <a:r>
              <a:rPr lang="de-DE" altLang="de-DE" sz="2800" b="1" dirty="0">
                <a:solidFill>
                  <a:schemeClr val="bg1"/>
                </a:solidFill>
              </a:rPr>
              <a:t>Tiergehege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0" y="3886200"/>
            <a:ext cx="6400800" cy="1752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3051175" algn="l"/>
                <a:tab pos="3584575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3051175" algn="l"/>
                <a:tab pos="3584575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marL="0" indent="0" eaLnBrk="1" hangingPunct="1">
              <a:buClr>
                <a:srgbClr val="FF0000"/>
              </a:buClr>
              <a:buNone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3051175" algn="l"/>
                <a:tab pos="3584575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3051175" algn="l"/>
                <a:tab pos="3584575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marL="0" indent="0" eaLnBrk="1" hangingPunct="1">
              <a:buClr>
                <a:srgbClr val="FF0000"/>
              </a:buClr>
              <a:buNone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r>
              <a:rPr lang="de-DE" altLang="de-DE" sz="1400" dirty="0"/>
              <a:t> 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marL="0" indent="0" eaLnBrk="1" hangingPunct="1">
              <a:buClr>
                <a:srgbClr val="FF0000"/>
              </a:buClr>
              <a:buNone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7CDBCBE-EC07-47BC-85E3-39A5C733FCB5}"/>
              </a:ext>
            </a:extLst>
          </p:cNvPr>
          <p:cNvSpPr txBox="1"/>
          <p:nvPr/>
        </p:nvSpPr>
        <p:spPr>
          <a:xfrm>
            <a:off x="7065623" y="1484784"/>
            <a:ext cx="207837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Gesamtgehege mit Unterstand/ Schutzhütte, Grundfläche 84 m²;</a:t>
            </a:r>
          </a:p>
          <a:p>
            <a:r>
              <a:rPr lang="de-DE" sz="900" dirty="0"/>
              <a:t>Voliere mit 144 m³</a:t>
            </a:r>
          </a:p>
          <a:p>
            <a:r>
              <a:rPr lang="de-DE" sz="900" dirty="0"/>
              <a:t>für Diamanttauben, Zebrafinken, Meerschweinchen, Kaninchen.</a:t>
            </a:r>
          </a:p>
          <a:p>
            <a:r>
              <a:rPr lang="de-DE" sz="900" dirty="0"/>
              <a:t>Kostenumfang: 75.000,- €</a:t>
            </a:r>
          </a:p>
          <a:p>
            <a:r>
              <a:rPr lang="de-DE" sz="900" dirty="0"/>
              <a:t>Finanzierung überwiegend aus Spenden der GBW.</a:t>
            </a:r>
          </a:p>
          <a:p>
            <a:r>
              <a:rPr lang="de-DE" sz="900" dirty="0"/>
              <a:t>Fertigstellung April/Mai 2023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AD2B17-BE8F-4F0D-9C2E-6FD1C5403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7" b="26055"/>
          <a:stretch/>
        </p:blipFill>
        <p:spPr bwMode="auto">
          <a:xfrm>
            <a:off x="457200" y="1772816"/>
            <a:ext cx="6625220" cy="45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18732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9788" y="1916113"/>
            <a:ext cx="8304212" cy="39227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3051175" algn="l"/>
                <a:tab pos="3584575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3051175" algn="l"/>
                <a:tab pos="3584575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marL="0" indent="0" eaLnBrk="1" hangingPunct="1">
              <a:buClr>
                <a:srgbClr val="FF0000"/>
              </a:buClr>
              <a:buNone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3051175" algn="l"/>
                <a:tab pos="3584575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3051175" algn="l"/>
                <a:tab pos="3584575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marL="0" indent="0" eaLnBrk="1" hangingPunct="1">
              <a:buClr>
                <a:srgbClr val="FF0000"/>
              </a:buClr>
              <a:buNone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r>
              <a:rPr lang="de-DE" altLang="de-DE" sz="1400" dirty="0"/>
              <a:t> 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marL="0" indent="0" eaLnBrk="1" hangingPunct="1">
              <a:buClr>
                <a:srgbClr val="FF0000"/>
              </a:buClr>
              <a:buNone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7CDBCBE-EC07-47BC-85E3-39A5C733FCB5}"/>
              </a:ext>
            </a:extLst>
          </p:cNvPr>
          <p:cNvSpPr txBox="1"/>
          <p:nvPr/>
        </p:nvSpPr>
        <p:spPr>
          <a:xfrm>
            <a:off x="7041415" y="1484785"/>
            <a:ext cx="210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Tiefbau, Fundament erfolgen in Eigenleistung des städtischen Bauhofs.</a:t>
            </a:r>
          </a:p>
          <a:p>
            <a:r>
              <a:rPr lang="de-DE" sz="900" dirty="0"/>
              <a:t>Außenanlage erhält noch einen begrünten Sichtschutz.</a:t>
            </a:r>
          </a:p>
          <a:p>
            <a:r>
              <a:rPr lang="de-DE" sz="900" dirty="0"/>
              <a:t>Kostenumfang: 75.000,- €</a:t>
            </a:r>
          </a:p>
          <a:p>
            <a:r>
              <a:rPr lang="de-DE" sz="900" dirty="0"/>
              <a:t>Finanzierung entspr. Haushaltsplan.</a:t>
            </a:r>
          </a:p>
          <a:p>
            <a:r>
              <a:rPr lang="de-DE" sz="900" dirty="0"/>
              <a:t>Fertigstellung Sept./Oktober 2023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2845734-311B-4ABB-91CB-DB9BC48C9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52" y="1484785"/>
            <a:ext cx="4255798" cy="295232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9A8E8D1-72C7-4916-9D22-88421528B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2852936"/>
            <a:ext cx="4871490" cy="3513831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A930DA3C-5342-4C3C-8BF7-614479426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MS PGothic" pitchFamily="3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800" b="1" kern="0" dirty="0">
                <a:solidFill>
                  <a:schemeClr val="bg1"/>
                </a:solidFill>
              </a:rPr>
              <a:t>Straßen- und Grünflächenamt</a:t>
            </a:r>
            <a:endParaRPr lang="de-DE" altLang="de-DE" sz="2800" b="1" kern="0" dirty="0">
              <a:solidFill>
                <a:schemeClr val="bg1"/>
              </a:solidFill>
            </a:endParaRPr>
          </a:p>
          <a:p>
            <a:pPr eaLnBrk="1" hangingPunct="1"/>
            <a:r>
              <a:rPr lang="de-DE" altLang="de-DE" sz="2800" b="1" kern="0" dirty="0">
                <a:solidFill>
                  <a:schemeClr val="bg1"/>
                </a:solidFill>
              </a:rPr>
              <a:t>WC-Anlage</a:t>
            </a:r>
          </a:p>
        </p:txBody>
      </p:sp>
    </p:spTree>
    <p:extLst>
      <p:ext uri="{BB962C8B-B14F-4D97-AF65-F5344CB8AC3E}">
        <p14:creationId xmlns:p14="http://schemas.microsoft.com/office/powerpoint/2010/main" val="95478917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9788" y="1916113"/>
            <a:ext cx="8304212" cy="39227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3051175" algn="l"/>
                <a:tab pos="3584575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3051175" algn="l"/>
                <a:tab pos="3584575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marL="0" indent="0" eaLnBrk="1" hangingPunct="1">
              <a:buClr>
                <a:srgbClr val="FF0000"/>
              </a:buClr>
              <a:buNone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3051175" algn="l"/>
                <a:tab pos="3584575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3051175" algn="l"/>
                <a:tab pos="3584575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marL="0" indent="0" eaLnBrk="1" hangingPunct="1">
              <a:buClr>
                <a:srgbClr val="FF0000"/>
              </a:buClr>
              <a:buNone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r>
              <a:rPr lang="de-DE" altLang="de-DE" sz="1400" dirty="0"/>
              <a:t> 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marL="0" indent="0" eaLnBrk="1" hangingPunct="1">
              <a:buClr>
                <a:srgbClr val="FF0000"/>
              </a:buClr>
              <a:buNone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7CDBCBE-EC07-47BC-85E3-39A5C733FCB5}"/>
              </a:ext>
            </a:extLst>
          </p:cNvPr>
          <p:cNvSpPr txBox="1"/>
          <p:nvPr/>
        </p:nvSpPr>
        <p:spPr>
          <a:xfrm>
            <a:off x="7041415" y="1481382"/>
            <a:ext cx="210258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Planung, Darstellung erfolgen in Eigenleistung der Verwaltung durch das Straßen- und Grünflächenamt.</a:t>
            </a:r>
          </a:p>
          <a:p>
            <a:r>
              <a:rPr lang="de-DE" sz="900" dirty="0"/>
              <a:t>Kostenumfang Bühne: 75.000,- €</a:t>
            </a:r>
          </a:p>
          <a:p>
            <a:r>
              <a:rPr lang="de-DE" sz="900" dirty="0"/>
              <a:t>Kostenumfang Ränge: 61.000,- €</a:t>
            </a:r>
          </a:p>
          <a:p>
            <a:r>
              <a:rPr lang="de-DE" sz="900" dirty="0"/>
              <a:t>Beleuchtung neu:        16.000,- €</a:t>
            </a:r>
          </a:p>
          <a:p>
            <a:r>
              <a:rPr lang="de-DE" sz="900" dirty="0"/>
              <a:t>Finanzierung noch nicht gesichert.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F425992-75FB-4247-ACB8-DCB84AB92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4" t="13768" r="6673" b="9660"/>
          <a:stretch/>
        </p:blipFill>
        <p:spPr>
          <a:xfrm>
            <a:off x="323528" y="1700808"/>
            <a:ext cx="3744417" cy="447584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14953D1-8414-4273-952F-4F3AD8255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2771831"/>
            <a:ext cx="4901542" cy="3404821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2AEA3770-EA4A-4F04-83F0-98DF5FBC5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MS PGothic" pitchFamily="3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800" b="1" kern="0" dirty="0">
                <a:solidFill>
                  <a:schemeClr val="bg1"/>
                </a:solidFill>
              </a:rPr>
              <a:t>Straßen- und Grünflächenamt</a:t>
            </a:r>
            <a:br>
              <a:rPr lang="de-DE" altLang="de-DE" sz="2800" b="1" kern="0" dirty="0">
                <a:solidFill>
                  <a:schemeClr val="bg1"/>
                </a:solidFill>
              </a:rPr>
            </a:br>
            <a:r>
              <a:rPr lang="de-DE" altLang="de-DE" sz="2800" b="1" kern="0" dirty="0">
                <a:solidFill>
                  <a:schemeClr val="bg1"/>
                </a:solidFill>
              </a:rPr>
              <a:t>Amphitheater</a:t>
            </a:r>
          </a:p>
        </p:txBody>
      </p:sp>
    </p:spTree>
    <p:extLst>
      <p:ext uri="{BB962C8B-B14F-4D97-AF65-F5344CB8AC3E}">
        <p14:creationId xmlns:p14="http://schemas.microsoft.com/office/powerpoint/2010/main" val="275402872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9788" y="1916113"/>
            <a:ext cx="8304212" cy="39227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3051175" algn="l"/>
                <a:tab pos="3584575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3051175" algn="l"/>
                <a:tab pos="3584575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marL="0" indent="0" eaLnBrk="1" hangingPunct="1">
              <a:buClr>
                <a:srgbClr val="FF0000"/>
              </a:buClr>
              <a:buNone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3051175" algn="l"/>
                <a:tab pos="3584575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3051175" algn="l"/>
                <a:tab pos="3584575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marL="0" indent="0" eaLnBrk="1" hangingPunct="1">
              <a:buClr>
                <a:srgbClr val="FF0000"/>
              </a:buClr>
              <a:buNone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r>
              <a:rPr lang="de-DE" altLang="de-DE" sz="1400" dirty="0"/>
              <a:t> 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marL="0" indent="0" eaLnBrk="1" hangingPunct="1">
              <a:buClr>
                <a:srgbClr val="FF0000"/>
              </a:buClr>
              <a:buNone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901700" algn="l"/>
                <a:tab pos="4038600" algn="l"/>
                <a:tab pos="4660900" algn="l"/>
                <a:tab pos="7353300" algn="dec"/>
              </a:tabLst>
              <a:defRPr/>
            </a:pPr>
            <a:endParaRPr lang="de-DE" altLang="de-DE" sz="14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9C0ADB5-E774-48DD-A483-55EC6181A2F6}"/>
              </a:ext>
            </a:extLst>
          </p:cNvPr>
          <p:cNvSpPr txBox="1"/>
          <p:nvPr/>
        </p:nvSpPr>
        <p:spPr>
          <a:xfrm>
            <a:off x="1245151" y="1556792"/>
            <a:ext cx="663921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u="sng" dirty="0"/>
              <a:t>Kostenansatz für die schrittweise Erneuerung aller weiteren Anlagen:</a:t>
            </a:r>
          </a:p>
          <a:p>
            <a:endParaRPr lang="de-DE" sz="1200" dirty="0"/>
          </a:p>
          <a:p>
            <a:r>
              <a:rPr lang="de-DE" sz="1200" dirty="0"/>
              <a:t>Gehege 1		- s. aktuelles Vorhaben			  70.000,- </a:t>
            </a:r>
          </a:p>
          <a:p>
            <a:endParaRPr lang="de-DE" sz="1200" dirty="0"/>
          </a:p>
          <a:p>
            <a:r>
              <a:rPr lang="de-DE" sz="1200" dirty="0"/>
              <a:t>...</a:t>
            </a:r>
          </a:p>
          <a:p>
            <a:endParaRPr lang="de-DE" sz="1200" dirty="0"/>
          </a:p>
          <a:p>
            <a:r>
              <a:rPr lang="de-DE" sz="1200" dirty="0"/>
              <a:t>Gehege 3		- TG 15 Uhu	...  (Planung ab 2024)		110.000,- </a:t>
            </a:r>
          </a:p>
          <a:p>
            <a:endParaRPr lang="de-DE" sz="1200" dirty="0"/>
          </a:p>
          <a:p>
            <a:r>
              <a:rPr lang="de-DE" sz="1200" dirty="0"/>
              <a:t>...</a:t>
            </a:r>
          </a:p>
          <a:p>
            <a:endParaRPr lang="de-DE" sz="1200" dirty="0"/>
          </a:p>
          <a:p>
            <a:r>
              <a:rPr lang="de-DE" sz="1200" dirty="0"/>
              <a:t>Gehege 15		- TG 16 Waldkauz/ Silberfasan		  55.000,-	</a:t>
            </a:r>
          </a:p>
          <a:p>
            <a:endParaRPr lang="de-DE" sz="1200" dirty="0"/>
          </a:p>
          <a:p>
            <a:r>
              <a:rPr lang="de-DE" sz="1200" dirty="0"/>
              <a:t>...</a:t>
            </a:r>
          </a:p>
          <a:p>
            <a:endParaRPr lang="de-DE" sz="1200" dirty="0"/>
          </a:p>
          <a:p>
            <a:r>
              <a:rPr lang="de-DE" sz="1200" dirty="0"/>
              <a:t>Gehege 22		- TG 29 Entenvoliere			  70.000,-		</a:t>
            </a:r>
          </a:p>
          <a:p>
            <a:endParaRPr lang="de-DE" sz="1200" dirty="0"/>
          </a:p>
          <a:p>
            <a:r>
              <a:rPr lang="de-DE" dirty="0"/>
              <a:t>					ges. &gt;       900.000,- €.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4DDC467-BA58-47F3-9FF1-7078B29C8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MS PGothic" pitchFamily="34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800" b="1" kern="0" dirty="0">
                <a:solidFill>
                  <a:schemeClr val="bg1"/>
                </a:solidFill>
              </a:rPr>
              <a:t>Straßen- und Grünflächenamt</a:t>
            </a:r>
            <a:br>
              <a:rPr lang="de-DE" altLang="de-DE" sz="2800" b="1" kern="0" dirty="0">
                <a:solidFill>
                  <a:schemeClr val="bg1"/>
                </a:solidFill>
              </a:rPr>
            </a:br>
            <a:r>
              <a:rPr lang="de-DE" altLang="de-DE" sz="2800" b="1" kern="0" dirty="0">
                <a:solidFill>
                  <a:schemeClr val="bg1"/>
                </a:solidFill>
              </a:rPr>
              <a:t>Folgekosten Zoo</a:t>
            </a:r>
          </a:p>
        </p:txBody>
      </p:sp>
    </p:spTree>
    <p:extLst>
      <p:ext uri="{BB962C8B-B14F-4D97-AF65-F5344CB8AC3E}">
        <p14:creationId xmlns:p14="http://schemas.microsoft.com/office/powerpoint/2010/main" val="406395097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sz="3200" b="1" dirty="0"/>
              <a:t>Ende der Präsentation</a:t>
            </a:r>
            <a:endParaRPr lang="de-DE" altLang="de-DE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DE" altLang="de-DE" sz="1800" dirty="0"/>
              <a:t>Herzlichen Dank für Ihre Aufmerksamkeit und Ihr Interesse</a:t>
            </a:r>
          </a:p>
          <a:p>
            <a:pPr eaLnBrk="1" hangingPunct="1"/>
            <a:endParaRPr lang="de-DE" altLang="de-DE" sz="1800" dirty="0"/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274</Words>
  <Application>Microsoft Office PowerPoint</Application>
  <PresentationFormat>Bildschirmpräsentation (4:3)</PresentationFormat>
  <Paragraphs>113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2" baseType="lpstr">
      <vt:lpstr>Arial</vt:lpstr>
      <vt:lpstr>Times New Roman</vt:lpstr>
      <vt:lpstr>Wingdings</vt:lpstr>
      <vt:lpstr>Wingdings 2</vt:lpstr>
      <vt:lpstr>Standarddesign</vt:lpstr>
      <vt:lpstr>Stadt Merseburg Straßen- und Grünflächenamt   Bau-Vorhaben - Tierpark 2023     Götsch, Sachgebietsleiter  </vt:lpstr>
      <vt:lpstr>Straßen- und Grünflächenamt Tiergehege</vt:lpstr>
      <vt:lpstr>Straßen- und Grünflächenamt Tiergehege</vt:lpstr>
      <vt:lpstr>PowerPoint-Präsentation</vt:lpstr>
      <vt:lpstr>PowerPoint-Präsentation</vt:lpstr>
      <vt:lpstr>PowerPoint-Präsentation</vt:lpstr>
      <vt:lpstr>Ende der Präsentation</vt:lpstr>
    </vt:vector>
  </TitlesOfParts>
  <Company>SV Merseburg, SGA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Kein Folientitel</dc:title>
  <dc:subject>Präsentation BV 2022</dc:subject>
  <dc:creator>Stefan.Goetsch@merseburg.de</dc:creator>
  <cp:lastModifiedBy>Goetsch, Stefan</cp:lastModifiedBy>
  <cp:revision>1970</cp:revision>
  <cp:lastPrinted>2022-11-28T11:04:24Z</cp:lastPrinted>
  <dcterms:created xsi:type="dcterms:W3CDTF">2013-07-02T19:07:55Z</dcterms:created>
  <dcterms:modified xsi:type="dcterms:W3CDTF">2023-04-14T08:00:14Z</dcterms:modified>
  <cp:category>Straßenbau</cp:category>
</cp:coreProperties>
</file>